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1"/>
  </p:sldMasterIdLst>
  <p:notesMasterIdLst>
    <p:notesMasterId r:id="rId35"/>
  </p:notesMasterIdLst>
  <p:handoutMasterIdLst>
    <p:handoutMasterId r:id="rId36"/>
  </p:handoutMasterIdLst>
  <p:sldIdLst>
    <p:sldId id="256" r:id="rId2"/>
    <p:sldId id="257" r:id="rId3"/>
    <p:sldId id="258" r:id="rId4"/>
    <p:sldId id="270" r:id="rId5"/>
    <p:sldId id="259" r:id="rId6"/>
    <p:sldId id="284" r:id="rId7"/>
    <p:sldId id="260" r:id="rId8"/>
    <p:sldId id="283" r:id="rId9"/>
    <p:sldId id="306" r:id="rId10"/>
    <p:sldId id="261" r:id="rId11"/>
    <p:sldId id="285" r:id="rId12"/>
    <p:sldId id="262" r:id="rId13"/>
    <p:sldId id="263" r:id="rId14"/>
    <p:sldId id="264" r:id="rId15"/>
    <p:sldId id="265" r:id="rId16"/>
    <p:sldId id="266" r:id="rId17"/>
    <p:sldId id="267" r:id="rId18"/>
    <p:sldId id="268" r:id="rId19"/>
    <p:sldId id="287" r:id="rId20"/>
    <p:sldId id="292" r:id="rId21"/>
    <p:sldId id="291" r:id="rId22"/>
    <p:sldId id="290" r:id="rId23"/>
    <p:sldId id="289" r:id="rId24"/>
    <p:sldId id="297" r:id="rId25"/>
    <p:sldId id="299" r:id="rId26"/>
    <p:sldId id="300" r:id="rId27"/>
    <p:sldId id="301" r:id="rId28"/>
    <p:sldId id="302" r:id="rId29"/>
    <p:sldId id="303" r:id="rId30"/>
    <p:sldId id="305" r:id="rId31"/>
    <p:sldId id="304" r:id="rId32"/>
    <p:sldId id="272" r:id="rId33"/>
    <p:sldId id="295" r:id="rId3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11"/>
    <p:restoredTop sz="94674"/>
  </p:normalViewPr>
  <p:slideViewPr>
    <p:cSldViewPr snapToGrid="0" snapToObjects="1">
      <p:cViewPr varScale="1">
        <p:scale>
          <a:sx n="109" d="100"/>
          <a:sy n="109" d="100"/>
        </p:scale>
        <p:origin x="192" y="23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2" d="100"/>
          <a:sy n="132" d="100"/>
        </p:scale>
        <p:origin x="13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F98EEC2-09A5-7643-BF27-F06DE9400868}" type="datetimeFigureOut">
              <a:rPr lang="en-US" smtClean="0"/>
              <a:t>8/28/19</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58B29ECA-9F56-2042-8D2B-1DBAAA89C11E}" type="slidenum">
              <a:rPr lang="en-US" smtClean="0"/>
              <a:t>‹#›</a:t>
            </a:fld>
            <a:endParaRPr lang="en-US"/>
          </a:p>
        </p:txBody>
      </p:sp>
    </p:spTree>
    <p:extLst>
      <p:ext uri="{BB962C8B-B14F-4D97-AF65-F5344CB8AC3E}">
        <p14:creationId xmlns:p14="http://schemas.microsoft.com/office/powerpoint/2010/main" val="2515983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A00E2E0-BDD1-F44A-B81F-5B2FE23A876B}" type="datetimeFigureOut">
              <a:rPr lang="en-US" smtClean="0"/>
              <a:t>8/28/19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41FC99E-0B08-BF4E-B11D-C804F00EE9F5}" type="slidenum">
              <a:rPr lang="en-US" smtClean="0"/>
              <a:t>‹#›</a:t>
            </a:fld>
            <a:endParaRPr lang="en-US"/>
          </a:p>
        </p:txBody>
      </p:sp>
    </p:spTree>
    <p:extLst>
      <p:ext uri="{BB962C8B-B14F-4D97-AF65-F5344CB8AC3E}">
        <p14:creationId xmlns:p14="http://schemas.microsoft.com/office/powerpoint/2010/main" val="5126314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1FC99E-0B08-BF4E-B11D-C804F00EE9F5}" type="slidenum">
              <a:rPr lang="en-US" smtClean="0"/>
              <a:t>1</a:t>
            </a:fld>
            <a:endParaRPr lang="en-US"/>
          </a:p>
        </p:txBody>
      </p:sp>
    </p:spTree>
    <p:extLst>
      <p:ext uri="{BB962C8B-B14F-4D97-AF65-F5344CB8AC3E}">
        <p14:creationId xmlns:p14="http://schemas.microsoft.com/office/powerpoint/2010/main" val="2947888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FC99E-0B08-BF4E-B11D-C804F00EE9F5}" type="slidenum">
              <a:rPr lang="en-US" smtClean="0"/>
              <a:t>23</a:t>
            </a:fld>
            <a:endParaRPr lang="en-US"/>
          </a:p>
        </p:txBody>
      </p:sp>
    </p:spTree>
    <p:extLst>
      <p:ext uri="{BB962C8B-B14F-4D97-AF65-F5344CB8AC3E}">
        <p14:creationId xmlns:p14="http://schemas.microsoft.com/office/powerpoint/2010/main" val="30481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FC99E-0B08-BF4E-B11D-C804F00EE9F5}" type="slidenum">
              <a:rPr lang="en-US" smtClean="0"/>
              <a:t>27</a:t>
            </a:fld>
            <a:endParaRPr lang="en-US"/>
          </a:p>
        </p:txBody>
      </p:sp>
    </p:spTree>
    <p:extLst>
      <p:ext uri="{BB962C8B-B14F-4D97-AF65-F5344CB8AC3E}">
        <p14:creationId xmlns:p14="http://schemas.microsoft.com/office/powerpoint/2010/main" val="12648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FC99E-0B08-BF4E-B11D-C804F00EE9F5}" type="slidenum">
              <a:rPr lang="en-US" smtClean="0"/>
              <a:t>32</a:t>
            </a:fld>
            <a:endParaRPr lang="en-US"/>
          </a:p>
        </p:txBody>
      </p:sp>
    </p:spTree>
    <p:extLst>
      <p:ext uri="{BB962C8B-B14F-4D97-AF65-F5344CB8AC3E}">
        <p14:creationId xmlns:p14="http://schemas.microsoft.com/office/powerpoint/2010/main" val="214547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DB8AFC-97F8-7749-831A-20EC9E1EDCCE}" type="datetimeFigureOut">
              <a:rPr lang="en-US" smtClean="0"/>
              <a:t>8/28/19</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41FFA0CD-FACA-D54C-B005-4DC7B14D4C37}"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DB8AFC-97F8-7749-831A-20EC9E1EDCCE}" type="datetimeFigureOut">
              <a:rPr lang="en-US" smtClean="0"/>
              <a:t>8/28/19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FA0CD-FACA-D54C-B005-4DC7B14D4C37}"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DB8AFC-97F8-7749-831A-20EC9E1EDCCE}" type="datetimeFigureOut">
              <a:rPr lang="en-US" smtClean="0"/>
              <a:t>8/28/19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FA0CD-FACA-D54C-B005-4DC7B14D4C37}"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DB8AFC-97F8-7749-831A-20EC9E1EDCCE}" type="datetimeFigureOut">
              <a:rPr lang="en-US" smtClean="0"/>
              <a:t>8/28/19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FA0CD-FACA-D54C-B005-4DC7B14D4C37}"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DB8AFC-97F8-7749-831A-20EC9E1EDCCE}" type="datetimeFigureOut">
              <a:rPr lang="en-US" smtClean="0"/>
              <a:t>8/28/19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FA0CD-FACA-D54C-B005-4DC7B14D4C37}"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DB8AFC-97F8-7749-831A-20EC9E1EDCCE}" type="datetimeFigureOut">
              <a:rPr lang="en-US" smtClean="0"/>
              <a:t>8/28/19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FA0CD-FACA-D54C-B005-4DC7B14D4C37}"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DB8AFC-97F8-7749-831A-20EC9E1EDCCE}" type="datetimeFigureOut">
              <a:rPr lang="en-US" smtClean="0"/>
              <a:t>8/28/19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FFA0CD-FACA-D54C-B005-4DC7B14D4C37}"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DB8AFC-97F8-7749-831A-20EC9E1EDCCE}" type="datetimeFigureOut">
              <a:rPr lang="en-US" smtClean="0"/>
              <a:t>8/28/19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FFA0CD-FACA-D54C-B005-4DC7B14D4C37}"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B8AFC-97F8-7749-831A-20EC9E1EDCCE}" type="datetimeFigureOut">
              <a:rPr lang="en-US" smtClean="0"/>
              <a:t>8/28/19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FFA0CD-FACA-D54C-B005-4DC7B14D4C3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DB8AFC-97F8-7749-831A-20EC9E1EDCCE}" type="datetimeFigureOut">
              <a:rPr lang="en-US" smtClean="0"/>
              <a:t>8/28/19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FA0CD-FACA-D54C-B005-4DC7B14D4C37}"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27DB8AFC-97F8-7749-831A-20EC9E1EDCCE}" type="datetimeFigureOut">
              <a:rPr lang="en-US" smtClean="0"/>
              <a:t>8/28/19</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41FFA0CD-FACA-D54C-B005-4DC7B14D4C37}"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7DB8AFC-97F8-7749-831A-20EC9E1EDCCE}" type="datetimeFigureOut">
              <a:rPr lang="en-US" smtClean="0"/>
              <a:t>8/28/19</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1FFA0CD-FACA-D54C-B005-4DC7B14D4C37}"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30054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Proof Capped Bust Quarters</a:t>
            </a:r>
          </a:p>
        </p:txBody>
      </p:sp>
      <p:sp>
        <p:nvSpPr>
          <p:cNvPr id="3" name="Subtitle 2"/>
          <p:cNvSpPr>
            <a:spLocks noGrp="1"/>
          </p:cNvSpPr>
          <p:nvPr>
            <p:ph type="subTitle" idx="1"/>
          </p:nvPr>
        </p:nvSpPr>
        <p:spPr/>
        <p:txBody>
          <a:bodyPr/>
          <a:lstStyle/>
          <a:p>
            <a:r>
              <a:rPr lang="en-US" dirty="0"/>
              <a:t>By Joey Lamonte</a:t>
            </a:r>
          </a:p>
        </p:txBody>
      </p:sp>
    </p:spTree>
    <p:extLst>
      <p:ext uri="{BB962C8B-B14F-4D97-AF65-F5344CB8AC3E}">
        <p14:creationId xmlns:p14="http://schemas.microsoft.com/office/powerpoint/2010/main" val="104949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Proof-like</a:t>
            </a:r>
          </a:p>
        </p:txBody>
      </p:sp>
      <p:sp>
        <p:nvSpPr>
          <p:cNvPr id="3" name="Content Placeholder 2"/>
          <p:cNvSpPr>
            <a:spLocks noGrp="1"/>
          </p:cNvSpPr>
          <p:nvPr>
            <p:ph idx="1"/>
          </p:nvPr>
        </p:nvSpPr>
        <p:spPr/>
        <p:txBody>
          <a:bodyPr>
            <a:normAutofit/>
          </a:bodyPr>
          <a:lstStyle/>
          <a:p>
            <a:r>
              <a:rPr lang="en-US" sz="2800" dirty="0">
                <a:solidFill>
                  <a:schemeClr val="accent1"/>
                </a:solidFill>
              </a:rPr>
              <a:t>Used to designate coins with mirror-like surfaces. </a:t>
            </a:r>
          </a:p>
          <a:p>
            <a:r>
              <a:rPr lang="en-US" sz="2800" dirty="0">
                <a:solidFill>
                  <a:schemeClr val="accent1"/>
                </a:solidFill>
              </a:rPr>
              <a:t>Usually the very earliest strikes from new dies</a:t>
            </a:r>
          </a:p>
          <a:p>
            <a:r>
              <a:rPr lang="en-US" sz="2800" dirty="0">
                <a:solidFill>
                  <a:schemeClr val="accent1"/>
                </a:solidFill>
              </a:rPr>
              <a:t>Can be struck from previously polished Proof dies.   </a:t>
            </a:r>
          </a:p>
        </p:txBody>
      </p:sp>
    </p:spTree>
    <p:extLst>
      <p:ext uri="{BB962C8B-B14F-4D97-AF65-F5344CB8AC3E}">
        <p14:creationId xmlns:p14="http://schemas.microsoft.com/office/powerpoint/2010/main" val="86818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Proof-like</a:t>
            </a:r>
          </a:p>
        </p:txBody>
      </p:sp>
      <p:sp>
        <p:nvSpPr>
          <p:cNvPr id="9" name="Content Placeholder 8"/>
          <p:cNvSpPr>
            <a:spLocks noGrp="1"/>
          </p:cNvSpPr>
          <p:nvPr>
            <p:ph idx="1"/>
          </p:nvPr>
        </p:nvSpPr>
        <p:spPr>
          <a:xfrm>
            <a:off x="1451579" y="2015732"/>
            <a:ext cx="3078857" cy="3450613"/>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solidFill>
                  <a:schemeClr val="accent1"/>
                </a:solidFill>
              </a:rPr>
              <a:t>1834 B-1</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a:solidFill>
                  <a:schemeClr val="accent1"/>
                </a:solidFill>
              </a:rPr>
              <a:t>NGC MS66*</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a:solidFill>
                  <a:schemeClr val="accent1"/>
                </a:solidFill>
              </a:rPr>
              <a:t>Proof-Like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962" y="1853751"/>
            <a:ext cx="3903958" cy="38653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920" y="1853752"/>
            <a:ext cx="3904348" cy="3865305"/>
          </a:xfrm>
          <a:prstGeom prst="rect">
            <a:avLst/>
          </a:prstGeom>
        </p:spPr>
      </p:pic>
    </p:spTree>
    <p:extLst>
      <p:ext uri="{BB962C8B-B14F-4D97-AF65-F5344CB8AC3E}">
        <p14:creationId xmlns:p14="http://schemas.microsoft.com/office/powerpoint/2010/main" val="82074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Walter Breen</a:t>
            </a:r>
          </a:p>
        </p:txBody>
      </p:sp>
      <p:sp>
        <p:nvSpPr>
          <p:cNvPr id="3" name="Content Placeholder 2"/>
          <p:cNvSpPr>
            <a:spLocks noGrp="1"/>
          </p:cNvSpPr>
          <p:nvPr>
            <p:ph idx="1"/>
          </p:nvPr>
        </p:nvSpPr>
        <p:spPr/>
        <p:txBody>
          <a:bodyPr>
            <a:normAutofit/>
          </a:bodyPr>
          <a:lstStyle/>
          <a:p>
            <a:r>
              <a:rPr lang="en-US" dirty="0">
                <a:solidFill>
                  <a:schemeClr val="accent1"/>
                </a:solidFill>
              </a:rPr>
              <a:t>A Proof should look much better than a regular strike from the same dies.  </a:t>
            </a:r>
          </a:p>
          <a:p>
            <a:r>
              <a:rPr lang="en-US" dirty="0">
                <a:solidFill>
                  <a:schemeClr val="accent1"/>
                </a:solidFill>
              </a:rPr>
              <a:t>A Proof should be struck on polished planchets, polished dies or both.   </a:t>
            </a:r>
          </a:p>
          <a:p>
            <a:r>
              <a:rPr lang="en-US" dirty="0">
                <a:solidFill>
                  <a:schemeClr val="accent1"/>
                </a:solidFill>
              </a:rPr>
              <a:t>Mirror brilliance should be apparent in the fields and around the devices and letters.  </a:t>
            </a:r>
          </a:p>
          <a:p>
            <a:r>
              <a:rPr lang="en-US" dirty="0">
                <a:solidFill>
                  <a:schemeClr val="accent1"/>
                </a:solidFill>
              </a:rPr>
              <a:t>Brilliance should be present in the vertical shield lines. </a:t>
            </a:r>
          </a:p>
        </p:txBody>
      </p:sp>
    </p:spTree>
    <p:extLst>
      <p:ext uri="{BB962C8B-B14F-4D97-AF65-F5344CB8AC3E}">
        <p14:creationId xmlns:p14="http://schemas.microsoft.com/office/powerpoint/2010/main" val="134338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ADADAD"/>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2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Michael </a:t>
            </a:r>
            <a:r>
              <a:rPr lang="en-US" dirty="0" err="1"/>
              <a:t>hodder</a:t>
            </a:r>
            <a:endParaRPr lang="en-US" dirty="0"/>
          </a:p>
        </p:txBody>
      </p:sp>
      <p:sp>
        <p:nvSpPr>
          <p:cNvPr id="3" name="Content Placeholder 2"/>
          <p:cNvSpPr>
            <a:spLocks noGrp="1"/>
          </p:cNvSpPr>
          <p:nvPr>
            <p:ph idx="1"/>
          </p:nvPr>
        </p:nvSpPr>
        <p:spPr>
          <a:xfrm>
            <a:off x="1451580" y="2015732"/>
            <a:ext cx="6059564" cy="3450613"/>
          </a:xfrm>
        </p:spPr>
        <p:txBody>
          <a:bodyPr/>
          <a:lstStyle/>
          <a:p>
            <a:pPr marL="0" indent="0">
              <a:buNone/>
            </a:pPr>
            <a:r>
              <a:rPr lang="en-US" dirty="0">
                <a:solidFill>
                  <a:schemeClr val="accent1"/>
                </a:solidFill>
              </a:rPr>
              <a:t>In a Coin World article in September 1992 Michael Hodder wrote:  </a:t>
            </a:r>
          </a:p>
          <a:p>
            <a:pPr marL="0" indent="0">
              <a:buNone/>
            </a:pPr>
            <a:r>
              <a:rPr lang="en-US" dirty="0">
                <a:solidFill>
                  <a:schemeClr val="accent1"/>
                </a:solidFill>
              </a:rPr>
              <a:t>“The best single test of an early Proof is to compare it to a known business strike of the same date and dies.  </a:t>
            </a:r>
          </a:p>
          <a:p>
            <a:pPr marL="0" indent="0">
              <a:buNone/>
            </a:pPr>
            <a:r>
              <a:rPr lang="en-US" dirty="0">
                <a:solidFill>
                  <a:schemeClr val="accent1"/>
                </a:solidFill>
              </a:rPr>
              <a:t>A Proof is intended to represent the highest quality of coinage possible at the time.  </a:t>
            </a:r>
            <a:r>
              <a:rPr lang="en-US" u="sng" dirty="0">
                <a:solidFill>
                  <a:schemeClr val="accent1"/>
                </a:solidFill>
              </a:rPr>
              <a:t>If it looks entirely different, it 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5982" y="100940"/>
            <a:ext cx="4114799" cy="5486399"/>
          </a:xfrm>
          <a:prstGeom prst="rect">
            <a:avLst/>
          </a:prstGeom>
        </p:spPr>
      </p:pic>
    </p:spTree>
    <p:extLst>
      <p:ext uri="{BB962C8B-B14F-4D97-AF65-F5344CB8AC3E}">
        <p14:creationId xmlns:p14="http://schemas.microsoft.com/office/powerpoint/2010/main" val="69369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“distinguishing early proofs”</a:t>
            </a:r>
            <a:br>
              <a:rPr lang="en-US" dirty="0"/>
            </a:br>
            <a:r>
              <a:rPr lang="en-US" dirty="0"/>
              <a:t>     </a:t>
            </a:r>
            <a:r>
              <a:rPr lang="en-US" sz="2400" i="1" dirty="0"/>
              <a:t>David </a:t>
            </a:r>
            <a:r>
              <a:rPr lang="en-US" sz="2400" i="1" dirty="0" err="1"/>
              <a:t>lange</a:t>
            </a:r>
            <a:endParaRPr lang="en-US" sz="2400" i="1" dirty="0"/>
          </a:p>
        </p:txBody>
      </p:sp>
      <p:sp>
        <p:nvSpPr>
          <p:cNvPr id="3" name="Content Placeholder 2"/>
          <p:cNvSpPr>
            <a:spLocks noGrp="1"/>
          </p:cNvSpPr>
          <p:nvPr>
            <p:ph idx="1"/>
          </p:nvPr>
        </p:nvSpPr>
        <p:spPr>
          <a:xfrm>
            <a:off x="1451580" y="2015732"/>
            <a:ext cx="5798306" cy="3450613"/>
          </a:xfrm>
        </p:spPr>
        <p:txBody>
          <a:bodyPr>
            <a:normAutofit fontScale="85000" lnSpcReduction="10000"/>
          </a:bodyPr>
          <a:lstStyle/>
          <a:p>
            <a:pPr marL="0" indent="0">
              <a:buNone/>
            </a:pPr>
            <a:r>
              <a:rPr lang="en-US" dirty="0">
                <a:solidFill>
                  <a:schemeClr val="accent1"/>
                </a:solidFill>
              </a:rPr>
              <a:t>David Lange’s articles in the Numismatist in 1994 titled “Distinguishing Early Proofs”  he stated:  </a:t>
            </a:r>
          </a:p>
          <a:p>
            <a:pPr marL="0" indent="0">
              <a:buNone/>
            </a:pPr>
            <a:r>
              <a:rPr lang="en-US" dirty="0">
                <a:solidFill>
                  <a:schemeClr val="accent1"/>
                </a:solidFill>
              </a:rPr>
              <a:t>“I always emphasize that </a:t>
            </a:r>
            <a:r>
              <a:rPr lang="en-US" u="sng" dirty="0">
                <a:solidFill>
                  <a:schemeClr val="accent1"/>
                </a:solidFill>
              </a:rPr>
              <a:t>die diagnostics are the least responsible method of determining Proof status</a:t>
            </a:r>
            <a:r>
              <a:rPr lang="en-US" dirty="0">
                <a:solidFill>
                  <a:schemeClr val="accent1"/>
                </a:solidFill>
              </a:rPr>
              <a:t>,  for the very reason that the same dies may have been used for both editions (Proofs and circulation strikes).  </a:t>
            </a:r>
          </a:p>
          <a:p>
            <a:pPr marL="0" indent="0">
              <a:buNone/>
            </a:pPr>
            <a:r>
              <a:rPr lang="en-US" dirty="0">
                <a:solidFill>
                  <a:schemeClr val="accent1"/>
                </a:solidFill>
              </a:rPr>
              <a:t>Even proof like issues from the retired dies never have exactly the same surfaces as true Proofs, as the planchets were not prepared for the Proofing process.  </a:t>
            </a:r>
            <a:r>
              <a:rPr lang="en-US" i="1" u="sng" dirty="0"/>
              <a:t>They lack the proper texture of a proof, which is something that’s almost impossible to describe</a:t>
            </a:r>
            <a:r>
              <a:rPr lang="en-US" i="1" dirty="0"/>
              <a:t>.</a:t>
            </a:r>
            <a:r>
              <a:rPr lang="en-US" dirty="0">
                <a:solidFill>
                  <a:schemeClr val="accent1"/>
                </a:solidFill>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8103" y="581670"/>
            <a:ext cx="3780972" cy="5041296"/>
          </a:xfrm>
          <a:prstGeom prst="rect">
            <a:avLst/>
          </a:prstGeom>
        </p:spPr>
      </p:pic>
    </p:spTree>
    <p:extLst>
      <p:ext uri="{BB962C8B-B14F-4D97-AF65-F5344CB8AC3E}">
        <p14:creationId xmlns:p14="http://schemas.microsoft.com/office/powerpoint/2010/main" val="5872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Greg Reynolds</a:t>
            </a:r>
          </a:p>
        </p:txBody>
      </p:sp>
      <p:sp>
        <p:nvSpPr>
          <p:cNvPr id="3" name="Content Placeholder 2"/>
          <p:cNvSpPr>
            <a:spLocks noGrp="1"/>
          </p:cNvSpPr>
          <p:nvPr>
            <p:ph idx="1"/>
          </p:nvPr>
        </p:nvSpPr>
        <p:spPr>
          <a:xfrm>
            <a:off x="1451579" y="2015732"/>
            <a:ext cx="9603275" cy="3720050"/>
          </a:xfrm>
        </p:spPr>
        <p:txBody>
          <a:bodyPr>
            <a:normAutofit/>
          </a:bodyPr>
          <a:lstStyle/>
          <a:p>
            <a:r>
              <a:rPr lang="en-US" dirty="0">
                <a:solidFill>
                  <a:schemeClr val="accent1"/>
                </a:solidFill>
              </a:rPr>
              <a:t>In February 2008 Greg Reynolds discussed the upcoming Turtle Rock Collection sale of Proof Bust Dimes on </a:t>
            </a:r>
            <a:r>
              <a:rPr lang="en-US" dirty="0" err="1">
                <a:solidFill>
                  <a:schemeClr val="accent1"/>
                </a:solidFill>
              </a:rPr>
              <a:t>coinlink.com</a:t>
            </a:r>
            <a:r>
              <a:rPr lang="en-US" dirty="0">
                <a:solidFill>
                  <a:schemeClr val="accent1"/>
                </a:solidFill>
              </a:rPr>
              <a:t>.  </a:t>
            </a:r>
          </a:p>
          <a:p>
            <a:r>
              <a:rPr lang="en-US" dirty="0">
                <a:solidFill>
                  <a:schemeClr val="accent1"/>
                </a:solidFill>
              </a:rPr>
              <a:t>He stated:  “It is not easy to explain the special nature of early Proof coins.  After all, these are among the most elusive and fascinating of all U.S. coins, especially the silver and gold Proofs from the 1820’s.”</a:t>
            </a:r>
          </a:p>
        </p:txBody>
      </p:sp>
    </p:spTree>
    <p:extLst>
      <p:ext uri="{BB962C8B-B14F-4D97-AF65-F5344CB8AC3E}">
        <p14:creationId xmlns:p14="http://schemas.microsoft.com/office/powerpoint/2010/main" val="95977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a:t>
            </a:r>
            <a:r>
              <a:rPr lang="en-US" dirty="0"/>
              <a:t>Greg Reynolds</a:t>
            </a:r>
          </a:p>
        </p:txBody>
      </p:sp>
      <p:sp>
        <p:nvSpPr>
          <p:cNvPr id="3" name="Content Placeholder 2"/>
          <p:cNvSpPr>
            <a:spLocks noGrp="1"/>
          </p:cNvSpPr>
          <p:nvPr>
            <p:ph idx="1"/>
          </p:nvPr>
        </p:nvSpPr>
        <p:spPr/>
        <p:txBody>
          <a:bodyPr>
            <a:normAutofit/>
          </a:bodyPr>
          <a:lstStyle/>
          <a:p>
            <a:r>
              <a:rPr lang="en-US" dirty="0">
                <a:solidFill>
                  <a:schemeClr val="accent1"/>
                </a:solidFill>
              </a:rPr>
              <a:t>In the 1820’s, silver Proofs were typically characterized by poorly struck high points, slightly rough areas, indentations present before striking and other, sometimes hard to explain, imperfections stemming from the manufacturing process.  </a:t>
            </a:r>
          </a:p>
          <a:p>
            <a:r>
              <a:rPr lang="en-US" dirty="0">
                <a:solidFill>
                  <a:schemeClr val="accent1"/>
                </a:solidFill>
              </a:rPr>
              <a:t>Even so, true Proofs, from the 1820’s, look dramatically different from the business strikes of the era.  The relationships between the design elements and the fields are different and superior.  Further, mirror surfaces, certain extra detail, and relatively more elaborate borders, plus other factors, distinguish Proofs from business strikes.  </a:t>
            </a:r>
            <a:r>
              <a:rPr lang="en-US" u="sng" dirty="0">
                <a:solidFill>
                  <a:schemeClr val="accent1"/>
                </a:solidFill>
              </a:rPr>
              <a:t>It is a difference of kind, not degree.” </a:t>
            </a:r>
          </a:p>
        </p:txBody>
      </p:sp>
    </p:spTree>
    <p:extLst>
      <p:ext uri="{BB962C8B-B14F-4D97-AF65-F5344CB8AC3E}">
        <p14:creationId xmlns:p14="http://schemas.microsoft.com/office/powerpoint/2010/main" val="137171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Rick </a:t>
            </a:r>
            <a:r>
              <a:rPr lang="en-US" dirty="0" err="1"/>
              <a:t>montgomery</a:t>
            </a:r>
            <a:endParaRPr lang="en-US" dirty="0"/>
          </a:p>
        </p:txBody>
      </p:sp>
      <p:sp>
        <p:nvSpPr>
          <p:cNvPr id="3" name="Content Placeholder 2"/>
          <p:cNvSpPr>
            <a:spLocks noGrp="1"/>
          </p:cNvSpPr>
          <p:nvPr>
            <p:ph idx="1"/>
          </p:nvPr>
        </p:nvSpPr>
        <p:spPr>
          <a:xfrm>
            <a:off x="1451579" y="2015732"/>
            <a:ext cx="6332696" cy="3450613"/>
          </a:xfrm>
        </p:spPr>
        <p:txBody>
          <a:bodyPr/>
          <a:lstStyle/>
          <a:p>
            <a:r>
              <a:rPr lang="en-US" dirty="0">
                <a:solidFill>
                  <a:schemeClr val="accent1"/>
                </a:solidFill>
              </a:rPr>
              <a:t>Rick Montgomery told me at the FUN Show in January 2011 that his criteria for early U.S. Proof coins are:</a:t>
            </a:r>
          </a:p>
          <a:p>
            <a:r>
              <a:rPr lang="en-US" dirty="0">
                <a:solidFill>
                  <a:schemeClr val="accent1"/>
                </a:solidFill>
              </a:rPr>
              <a:t>Quality of Strike</a:t>
            </a:r>
          </a:p>
          <a:p>
            <a:r>
              <a:rPr lang="en-US" dirty="0">
                <a:solidFill>
                  <a:schemeClr val="accent1"/>
                </a:solidFill>
              </a:rPr>
              <a:t>Depth of Mirrors</a:t>
            </a:r>
          </a:p>
          <a:p>
            <a:r>
              <a:rPr lang="en-US" dirty="0">
                <a:solidFill>
                  <a:schemeClr val="accent1"/>
                </a:solidFill>
              </a:rPr>
              <a:t>Thick Rims</a:t>
            </a:r>
          </a:p>
          <a:p>
            <a:r>
              <a:rPr lang="en-US" dirty="0">
                <a:solidFill>
                  <a:schemeClr val="accent1"/>
                </a:solidFill>
              </a:rPr>
              <a:t>Provenance</a:t>
            </a:r>
          </a:p>
        </p:txBody>
      </p:sp>
    </p:spTree>
    <p:extLst>
      <p:ext uri="{BB962C8B-B14F-4D97-AF65-F5344CB8AC3E}">
        <p14:creationId xmlns:p14="http://schemas.microsoft.com/office/powerpoint/2010/main" val="126568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ADADAD"/>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2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ADADAD"/>
                                      </p:to>
                                    </p:animClr>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20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Jeff Garrett</a:t>
            </a:r>
          </a:p>
        </p:txBody>
      </p:sp>
      <p:sp>
        <p:nvSpPr>
          <p:cNvPr id="3" name="Content Placeholder 2"/>
          <p:cNvSpPr>
            <a:spLocks noGrp="1"/>
          </p:cNvSpPr>
          <p:nvPr>
            <p:ph idx="1"/>
          </p:nvPr>
        </p:nvSpPr>
        <p:spPr/>
        <p:txBody>
          <a:bodyPr/>
          <a:lstStyle/>
          <a:p>
            <a:r>
              <a:rPr lang="en-US" dirty="0">
                <a:solidFill>
                  <a:schemeClr val="accent1"/>
                </a:solidFill>
              </a:rPr>
              <a:t>Jeff Garrett discussed early U.S. Proofs in </a:t>
            </a:r>
            <a:r>
              <a:rPr lang="en-US" dirty="0" err="1">
                <a:solidFill>
                  <a:schemeClr val="accent1"/>
                </a:solidFill>
              </a:rPr>
              <a:t>CoinWeek</a:t>
            </a:r>
            <a:r>
              <a:rPr lang="en-US" dirty="0">
                <a:solidFill>
                  <a:schemeClr val="accent1"/>
                </a:solidFill>
              </a:rPr>
              <a:t> last November.  </a:t>
            </a:r>
          </a:p>
          <a:p>
            <a:r>
              <a:rPr lang="en-US" dirty="0">
                <a:solidFill>
                  <a:schemeClr val="accent1"/>
                </a:solidFill>
              </a:rPr>
              <a:t>In the article ”When Proofs Were New,”  a list of all the Proof coins in the Smithsonian Collection from 1818 until 1857 was presented.  </a:t>
            </a:r>
          </a:p>
          <a:p>
            <a:r>
              <a:rPr lang="en-US" dirty="0">
                <a:solidFill>
                  <a:schemeClr val="accent1"/>
                </a:solidFill>
              </a:rPr>
              <a:t>This list has been very useful in determining estimated survival numbers for early Proofs.    </a:t>
            </a:r>
          </a:p>
        </p:txBody>
      </p:sp>
    </p:spTree>
    <p:extLst>
      <p:ext uri="{BB962C8B-B14F-4D97-AF65-F5344CB8AC3E}">
        <p14:creationId xmlns:p14="http://schemas.microsoft.com/office/powerpoint/2010/main" val="199573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1818 B-8 NGC PROOF 67 </a:t>
            </a:r>
            <a:r>
              <a:rPr lang="en-US" dirty="0" err="1"/>
              <a:t>cac</a:t>
            </a:r>
            <a:br>
              <a:rPr lang="en-US" dirty="0"/>
            </a:br>
            <a:r>
              <a:rPr lang="en-US" dirty="0" err="1"/>
              <a:t>cleneay</a:t>
            </a:r>
            <a:r>
              <a:rPr lang="en-US" dirty="0"/>
              <a:t>, green, </a:t>
            </a:r>
            <a:r>
              <a:rPr lang="en-US" dirty="0" err="1"/>
              <a:t>newman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190" y="2145298"/>
            <a:ext cx="2768520" cy="27365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185" y="2146498"/>
            <a:ext cx="2749138" cy="2735393"/>
          </a:xfrm>
          <a:prstGeom prst="rect">
            <a:avLst/>
          </a:prstGeom>
        </p:spPr>
      </p:pic>
    </p:spTree>
    <p:extLst>
      <p:ext uri="{BB962C8B-B14F-4D97-AF65-F5344CB8AC3E}">
        <p14:creationId xmlns:p14="http://schemas.microsoft.com/office/powerpoint/2010/main" val="120186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20"/>
            <a:ext cx="9603275" cy="806832"/>
          </a:xfrm>
        </p:spPr>
        <p:txBody>
          <a:bodyPr>
            <a:normAutofit fontScale="90000"/>
          </a:bodyPr>
          <a:lstStyle/>
          <a:p>
            <a:br>
              <a:rPr lang="en-US" dirty="0"/>
            </a:br>
            <a:r>
              <a:rPr lang="en-US" dirty="0"/>
              <a:t> Is the coin we are studying ?</a:t>
            </a:r>
            <a:br>
              <a:rPr lang="en-US" dirty="0"/>
            </a:br>
            <a:br>
              <a:rPr lang="en-US" dirty="0"/>
            </a:br>
            <a:br>
              <a:rPr lang="en-US" dirty="0"/>
            </a:br>
            <a:br>
              <a:rPr lang="en-US" dirty="0"/>
            </a:br>
            <a:endParaRPr lang="en-US" dirty="0"/>
          </a:p>
        </p:txBody>
      </p:sp>
      <p:sp>
        <p:nvSpPr>
          <p:cNvPr id="3" name="Content Placeholder 2"/>
          <p:cNvSpPr>
            <a:spLocks noGrp="1"/>
          </p:cNvSpPr>
          <p:nvPr>
            <p:ph idx="1"/>
          </p:nvPr>
        </p:nvSpPr>
        <p:spPr/>
        <p:txBody>
          <a:bodyPr>
            <a:normAutofit/>
          </a:bodyPr>
          <a:lstStyle/>
          <a:p>
            <a:r>
              <a:rPr lang="en-US" sz="3600" dirty="0">
                <a:solidFill>
                  <a:schemeClr val="accent1"/>
                </a:solidFill>
              </a:rPr>
              <a:t>A Proof</a:t>
            </a:r>
          </a:p>
          <a:p>
            <a:r>
              <a:rPr lang="en-US" sz="3600" dirty="0">
                <a:solidFill>
                  <a:schemeClr val="accent1"/>
                </a:solidFill>
              </a:rPr>
              <a:t>One-sided Proof</a:t>
            </a:r>
          </a:p>
          <a:p>
            <a:r>
              <a:rPr lang="en-US" sz="3600" dirty="0">
                <a:solidFill>
                  <a:schemeClr val="accent1"/>
                </a:solidFill>
              </a:rPr>
              <a:t>A Specimen</a:t>
            </a:r>
          </a:p>
          <a:p>
            <a:r>
              <a:rPr lang="en-US" sz="3600" dirty="0">
                <a:solidFill>
                  <a:schemeClr val="accent1"/>
                </a:solidFill>
              </a:rPr>
              <a:t>Or Proof-like</a:t>
            </a:r>
          </a:p>
          <a:p>
            <a:endParaRPr lang="en-US" sz="3600" dirty="0">
              <a:solidFill>
                <a:schemeClr val="accent1"/>
              </a:solidFill>
            </a:endParaRPr>
          </a:p>
        </p:txBody>
      </p:sp>
    </p:spTree>
    <p:extLst>
      <p:ext uri="{BB962C8B-B14F-4D97-AF65-F5344CB8AC3E}">
        <p14:creationId xmlns:p14="http://schemas.microsoft.com/office/powerpoint/2010/main" val="90988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ADADAD"/>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2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925" y="697362"/>
            <a:ext cx="2487146" cy="234251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502" y="691736"/>
            <a:ext cx="2497240" cy="23481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502" y="3241965"/>
            <a:ext cx="5152569" cy="2545126"/>
          </a:xfrm>
          <a:prstGeom prst="rect">
            <a:avLst/>
          </a:prstGeom>
        </p:spPr>
      </p:pic>
      <p:sp>
        <p:nvSpPr>
          <p:cNvPr id="11" name="TextBox 10"/>
          <p:cNvSpPr txBox="1"/>
          <p:nvPr/>
        </p:nvSpPr>
        <p:spPr>
          <a:xfrm>
            <a:off x="528452" y="1421952"/>
            <a:ext cx="1572162" cy="646331"/>
          </a:xfrm>
          <a:prstGeom prst="rect">
            <a:avLst/>
          </a:prstGeom>
          <a:noFill/>
        </p:spPr>
        <p:txBody>
          <a:bodyPr wrap="none" rtlCol="0">
            <a:spAutoFit/>
          </a:bodyPr>
          <a:lstStyle/>
          <a:p>
            <a:r>
              <a:rPr lang="en-US"/>
              <a:t>NGC </a:t>
            </a:r>
            <a:r>
              <a:rPr lang="en-US" dirty="0"/>
              <a:t>Proof 64</a:t>
            </a:r>
          </a:p>
          <a:p>
            <a:r>
              <a:rPr lang="en-US" dirty="0"/>
              <a:t>CAC</a:t>
            </a:r>
          </a:p>
        </p:txBody>
      </p:sp>
      <p:sp>
        <p:nvSpPr>
          <p:cNvPr id="13" name="TextBox 12"/>
          <p:cNvSpPr txBox="1"/>
          <p:nvPr/>
        </p:nvSpPr>
        <p:spPr>
          <a:xfrm>
            <a:off x="601293" y="4191362"/>
            <a:ext cx="1615442" cy="923330"/>
          </a:xfrm>
          <a:prstGeom prst="rect">
            <a:avLst/>
          </a:prstGeom>
          <a:noFill/>
        </p:spPr>
        <p:txBody>
          <a:bodyPr wrap="none" rtlCol="0">
            <a:spAutoFit/>
          </a:bodyPr>
          <a:lstStyle/>
          <a:p>
            <a:r>
              <a:rPr lang="en-US" dirty="0"/>
              <a:t>PCGS Proof 66</a:t>
            </a:r>
          </a:p>
          <a:p>
            <a:r>
              <a:rPr lang="en-US" dirty="0"/>
              <a:t>CAC  </a:t>
            </a:r>
          </a:p>
          <a:p>
            <a:r>
              <a:rPr lang="en-US" dirty="0"/>
              <a:t>Pogue</a:t>
            </a:r>
          </a:p>
        </p:txBody>
      </p:sp>
      <p:sp>
        <p:nvSpPr>
          <p:cNvPr id="14" name="TextBox 13"/>
          <p:cNvSpPr txBox="1"/>
          <p:nvPr/>
        </p:nvSpPr>
        <p:spPr>
          <a:xfrm>
            <a:off x="528452" y="399348"/>
            <a:ext cx="1688283" cy="584775"/>
          </a:xfrm>
          <a:prstGeom prst="rect">
            <a:avLst/>
          </a:prstGeom>
          <a:noFill/>
        </p:spPr>
        <p:txBody>
          <a:bodyPr wrap="none" rtlCol="0">
            <a:spAutoFit/>
          </a:bodyPr>
          <a:lstStyle/>
          <a:p>
            <a:r>
              <a:rPr lang="en-US" sz="3200" dirty="0"/>
              <a:t>1820 B-1</a:t>
            </a:r>
          </a:p>
        </p:txBody>
      </p:sp>
    </p:spTree>
    <p:extLst>
      <p:ext uri="{BB962C8B-B14F-4D97-AF65-F5344CB8AC3E}">
        <p14:creationId xmlns:p14="http://schemas.microsoft.com/office/powerpoint/2010/main" val="55842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048" y="152399"/>
            <a:ext cx="2607607" cy="25648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655" y="152399"/>
            <a:ext cx="2562093" cy="25325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048" y="2940997"/>
            <a:ext cx="5168628" cy="2584314"/>
          </a:xfrm>
          <a:prstGeom prst="rect">
            <a:avLst/>
          </a:prstGeom>
        </p:spPr>
      </p:pic>
      <p:sp>
        <p:nvSpPr>
          <p:cNvPr id="6" name="TextBox 5"/>
          <p:cNvSpPr txBox="1"/>
          <p:nvPr/>
        </p:nvSpPr>
        <p:spPr>
          <a:xfrm>
            <a:off x="1498060" y="398834"/>
            <a:ext cx="1005403" cy="584775"/>
          </a:xfrm>
          <a:prstGeom prst="rect">
            <a:avLst/>
          </a:prstGeom>
          <a:noFill/>
        </p:spPr>
        <p:txBody>
          <a:bodyPr wrap="none" rtlCol="0">
            <a:spAutoFit/>
          </a:bodyPr>
          <a:lstStyle/>
          <a:p>
            <a:r>
              <a:rPr lang="en-US" sz="3200" dirty="0"/>
              <a:t>1821</a:t>
            </a:r>
          </a:p>
        </p:txBody>
      </p:sp>
      <p:sp>
        <p:nvSpPr>
          <p:cNvPr id="7" name="TextBox 6"/>
          <p:cNvSpPr txBox="1"/>
          <p:nvPr/>
        </p:nvSpPr>
        <p:spPr>
          <a:xfrm>
            <a:off x="1346814" y="1418672"/>
            <a:ext cx="1636282" cy="923330"/>
          </a:xfrm>
          <a:prstGeom prst="rect">
            <a:avLst/>
          </a:prstGeom>
          <a:noFill/>
        </p:spPr>
        <p:txBody>
          <a:bodyPr wrap="none" rtlCol="0">
            <a:spAutoFit/>
          </a:bodyPr>
          <a:lstStyle/>
          <a:p>
            <a:r>
              <a:rPr lang="en-US" dirty="0"/>
              <a:t>NGC Proof 65 </a:t>
            </a:r>
          </a:p>
          <a:p>
            <a:r>
              <a:rPr lang="en-US" dirty="0"/>
              <a:t>B-4</a:t>
            </a:r>
          </a:p>
          <a:p>
            <a:r>
              <a:rPr lang="en-US" dirty="0"/>
              <a:t>Hawn/Gardner</a:t>
            </a:r>
          </a:p>
        </p:txBody>
      </p:sp>
      <p:sp>
        <p:nvSpPr>
          <p:cNvPr id="8" name="TextBox 7"/>
          <p:cNvSpPr txBox="1"/>
          <p:nvPr/>
        </p:nvSpPr>
        <p:spPr>
          <a:xfrm>
            <a:off x="1323044" y="3618690"/>
            <a:ext cx="1642694" cy="923330"/>
          </a:xfrm>
          <a:prstGeom prst="rect">
            <a:avLst/>
          </a:prstGeom>
          <a:noFill/>
        </p:spPr>
        <p:txBody>
          <a:bodyPr wrap="none" rtlCol="0">
            <a:spAutoFit/>
          </a:bodyPr>
          <a:lstStyle/>
          <a:p>
            <a:r>
              <a:rPr lang="en-US" dirty="0"/>
              <a:t>PCGS Proof 67</a:t>
            </a:r>
          </a:p>
          <a:p>
            <a:r>
              <a:rPr lang="en-US" dirty="0"/>
              <a:t>B-5  CAC</a:t>
            </a:r>
          </a:p>
          <a:p>
            <a:r>
              <a:rPr lang="en-US" dirty="0" err="1"/>
              <a:t>Eliasberg</a:t>
            </a:r>
            <a:r>
              <a:rPr lang="en-US" dirty="0"/>
              <a:t>/Pogue</a:t>
            </a:r>
          </a:p>
        </p:txBody>
      </p:sp>
    </p:spTree>
    <p:extLst>
      <p:ext uri="{BB962C8B-B14F-4D97-AF65-F5344CB8AC3E}">
        <p14:creationId xmlns:p14="http://schemas.microsoft.com/office/powerpoint/2010/main" val="121183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826" y="318311"/>
            <a:ext cx="2685932" cy="27039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368" y="318310"/>
            <a:ext cx="2740013" cy="27039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3826" y="3082695"/>
            <a:ext cx="5388341" cy="2699069"/>
          </a:xfrm>
          <a:prstGeom prst="rect">
            <a:avLst/>
          </a:prstGeom>
        </p:spPr>
      </p:pic>
      <p:sp>
        <p:nvSpPr>
          <p:cNvPr id="6" name="TextBox 5"/>
          <p:cNvSpPr txBox="1"/>
          <p:nvPr/>
        </p:nvSpPr>
        <p:spPr>
          <a:xfrm>
            <a:off x="1115122" y="558140"/>
            <a:ext cx="2046551" cy="584775"/>
          </a:xfrm>
          <a:prstGeom prst="rect">
            <a:avLst/>
          </a:prstGeom>
          <a:noFill/>
        </p:spPr>
        <p:txBody>
          <a:bodyPr wrap="square" rtlCol="0">
            <a:spAutoFit/>
          </a:bodyPr>
          <a:lstStyle/>
          <a:p>
            <a:r>
              <a:rPr lang="en-US" sz="3200" dirty="0"/>
              <a:t>1822 B-1</a:t>
            </a:r>
          </a:p>
        </p:txBody>
      </p:sp>
      <p:sp>
        <p:nvSpPr>
          <p:cNvPr id="7" name="TextBox 6"/>
          <p:cNvSpPr txBox="1"/>
          <p:nvPr/>
        </p:nvSpPr>
        <p:spPr>
          <a:xfrm>
            <a:off x="1567542" y="2042556"/>
            <a:ext cx="1572162" cy="369332"/>
          </a:xfrm>
          <a:prstGeom prst="rect">
            <a:avLst/>
          </a:prstGeom>
          <a:noFill/>
        </p:spPr>
        <p:txBody>
          <a:bodyPr wrap="none" rtlCol="0">
            <a:spAutoFit/>
          </a:bodyPr>
          <a:lstStyle/>
          <a:p>
            <a:r>
              <a:rPr lang="en-US" dirty="0"/>
              <a:t>NGC Proof 63</a:t>
            </a:r>
          </a:p>
        </p:txBody>
      </p:sp>
      <p:sp>
        <p:nvSpPr>
          <p:cNvPr id="8" name="TextBox 7"/>
          <p:cNvSpPr txBox="1"/>
          <p:nvPr/>
        </p:nvSpPr>
        <p:spPr>
          <a:xfrm>
            <a:off x="1567542" y="3669475"/>
            <a:ext cx="1615442" cy="923330"/>
          </a:xfrm>
          <a:prstGeom prst="rect">
            <a:avLst/>
          </a:prstGeom>
          <a:noFill/>
        </p:spPr>
        <p:txBody>
          <a:bodyPr wrap="none" rtlCol="0">
            <a:spAutoFit/>
          </a:bodyPr>
          <a:lstStyle/>
          <a:p>
            <a:r>
              <a:rPr lang="en-US" dirty="0"/>
              <a:t>PCGS Proof 67</a:t>
            </a:r>
          </a:p>
          <a:p>
            <a:r>
              <a:rPr lang="en-US" dirty="0"/>
              <a:t>CAC</a:t>
            </a:r>
          </a:p>
          <a:p>
            <a:r>
              <a:rPr lang="en-US" dirty="0" err="1"/>
              <a:t>Eliasberg</a:t>
            </a:r>
            <a:r>
              <a:rPr lang="en-US" dirty="0"/>
              <a:t>/Pogue</a:t>
            </a:r>
          </a:p>
        </p:txBody>
      </p:sp>
    </p:spTree>
    <p:extLst>
      <p:ext uri="{BB962C8B-B14F-4D97-AF65-F5344CB8AC3E}">
        <p14:creationId xmlns:p14="http://schemas.microsoft.com/office/powerpoint/2010/main" val="140174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095" y="3139488"/>
            <a:ext cx="5741429" cy="287071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220" y="56042"/>
            <a:ext cx="2789156" cy="27891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4810" y="83765"/>
            <a:ext cx="2756491" cy="2733710"/>
          </a:xfrm>
          <a:prstGeom prst="rect">
            <a:avLst/>
          </a:prstGeom>
        </p:spPr>
      </p:pic>
      <p:sp>
        <p:nvSpPr>
          <p:cNvPr id="6" name="TextBox 5"/>
          <p:cNvSpPr txBox="1"/>
          <p:nvPr/>
        </p:nvSpPr>
        <p:spPr>
          <a:xfrm>
            <a:off x="2056912" y="96403"/>
            <a:ext cx="1449083" cy="1354217"/>
          </a:xfrm>
          <a:prstGeom prst="rect">
            <a:avLst/>
          </a:prstGeom>
          <a:noFill/>
        </p:spPr>
        <p:txBody>
          <a:bodyPr wrap="square" rtlCol="0">
            <a:spAutoFit/>
          </a:bodyPr>
          <a:lstStyle/>
          <a:p>
            <a:endParaRPr lang="en-US" dirty="0"/>
          </a:p>
          <a:p>
            <a:r>
              <a:rPr lang="en-US" sz="3200" dirty="0"/>
              <a:t>1828</a:t>
            </a:r>
          </a:p>
          <a:p>
            <a:r>
              <a:rPr lang="en-US" sz="3200" dirty="0"/>
              <a:t>B-4</a:t>
            </a:r>
          </a:p>
        </p:txBody>
      </p:sp>
      <p:sp>
        <p:nvSpPr>
          <p:cNvPr id="7" name="TextBox 6"/>
          <p:cNvSpPr txBox="1"/>
          <p:nvPr/>
        </p:nvSpPr>
        <p:spPr>
          <a:xfrm>
            <a:off x="2056912" y="1690585"/>
            <a:ext cx="1572162" cy="646331"/>
          </a:xfrm>
          <a:prstGeom prst="rect">
            <a:avLst/>
          </a:prstGeom>
          <a:noFill/>
        </p:spPr>
        <p:txBody>
          <a:bodyPr wrap="none" rtlCol="0">
            <a:spAutoFit/>
          </a:bodyPr>
          <a:lstStyle/>
          <a:p>
            <a:r>
              <a:rPr lang="en-US" dirty="0"/>
              <a:t>NGC Proof 66</a:t>
            </a:r>
          </a:p>
          <a:p>
            <a:r>
              <a:rPr lang="en-US" dirty="0"/>
              <a:t>Pittman</a:t>
            </a:r>
          </a:p>
        </p:txBody>
      </p:sp>
      <p:sp>
        <p:nvSpPr>
          <p:cNvPr id="8" name="TextBox 7"/>
          <p:cNvSpPr txBox="1"/>
          <p:nvPr/>
        </p:nvSpPr>
        <p:spPr>
          <a:xfrm>
            <a:off x="2056912" y="3710152"/>
            <a:ext cx="1907638" cy="646331"/>
          </a:xfrm>
          <a:prstGeom prst="rect">
            <a:avLst/>
          </a:prstGeom>
          <a:noFill/>
        </p:spPr>
        <p:txBody>
          <a:bodyPr wrap="none" rtlCol="0">
            <a:spAutoFit/>
          </a:bodyPr>
          <a:lstStyle/>
          <a:p>
            <a:r>
              <a:rPr lang="en-US" dirty="0"/>
              <a:t>PCGS Proof 65</a:t>
            </a:r>
          </a:p>
          <a:p>
            <a:r>
              <a:rPr lang="en-US" dirty="0" err="1"/>
              <a:t>Parmelee</a:t>
            </a:r>
            <a:r>
              <a:rPr lang="en-US" dirty="0"/>
              <a:t>/Gardner</a:t>
            </a:r>
          </a:p>
        </p:txBody>
      </p:sp>
    </p:spTree>
    <p:extLst>
      <p:ext uri="{BB962C8B-B14F-4D97-AF65-F5344CB8AC3E}">
        <p14:creationId xmlns:p14="http://schemas.microsoft.com/office/powerpoint/2010/main" val="92209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3150" y="192060"/>
            <a:ext cx="1267193" cy="584775"/>
          </a:xfrm>
          <a:prstGeom prst="rect">
            <a:avLst/>
          </a:prstGeom>
          <a:noFill/>
        </p:spPr>
        <p:txBody>
          <a:bodyPr wrap="square" rtlCol="0">
            <a:spAutoFit/>
          </a:bodyPr>
          <a:lstStyle/>
          <a:p>
            <a:r>
              <a:rPr lang="en-US" sz="3200" dirty="0"/>
              <a:t>1831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678" y="196319"/>
            <a:ext cx="2743935" cy="27348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850" y="3133552"/>
            <a:ext cx="2666300" cy="26663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773" y="196319"/>
            <a:ext cx="2739377" cy="27348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5869" y="3133552"/>
            <a:ext cx="2670744" cy="2666300"/>
          </a:xfrm>
          <a:prstGeom prst="rect">
            <a:avLst/>
          </a:prstGeom>
        </p:spPr>
      </p:pic>
      <p:sp>
        <p:nvSpPr>
          <p:cNvPr id="8" name="TextBox 7"/>
          <p:cNvSpPr txBox="1"/>
          <p:nvPr/>
        </p:nvSpPr>
        <p:spPr>
          <a:xfrm>
            <a:off x="2226067" y="3820371"/>
            <a:ext cx="1636282" cy="646331"/>
          </a:xfrm>
          <a:prstGeom prst="rect">
            <a:avLst/>
          </a:prstGeom>
          <a:noFill/>
        </p:spPr>
        <p:txBody>
          <a:bodyPr wrap="none" rtlCol="0">
            <a:spAutoFit/>
          </a:bodyPr>
          <a:lstStyle/>
          <a:p>
            <a:r>
              <a:rPr lang="en-US" dirty="0"/>
              <a:t>NGC Proof 65 </a:t>
            </a:r>
          </a:p>
          <a:p>
            <a:r>
              <a:rPr lang="en-US" dirty="0"/>
              <a:t>Cameo B-5</a:t>
            </a:r>
          </a:p>
        </p:txBody>
      </p:sp>
      <p:sp>
        <p:nvSpPr>
          <p:cNvPr id="9" name="TextBox 8"/>
          <p:cNvSpPr txBox="1"/>
          <p:nvPr/>
        </p:nvSpPr>
        <p:spPr>
          <a:xfrm>
            <a:off x="2233150" y="1355653"/>
            <a:ext cx="1804981" cy="646331"/>
          </a:xfrm>
          <a:prstGeom prst="rect">
            <a:avLst/>
          </a:prstGeom>
          <a:noFill/>
        </p:spPr>
        <p:txBody>
          <a:bodyPr wrap="none" rtlCol="0">
            <a:spAutoFit/>
          </a:bodyPr>
          <a:lstStyle/>
          <a:p>
            <a:r>
              <a:rPr lang="en-US" dirty="0"/>
              <a:t>ANACS Proof 64</a:t>
            </a:r>
          </a:p>
          <a:p>
            <a:r>
              <a:rPr lang="en-US" dirty="0"/>
              <a:t>B-4</a:t>
            </a:r>
          </a:p>
        </p:txBody>
      </p:sp>
    </p:spTree>
    <p:extLst>
      <p:ext uri="{BB962C8B-B14F-4D97-AF65-F5344CB8AC3E}">
        <p14:creationId xmlns:p14="http://schemas.microsoft.com/office/powerpoint/2010/main" val="69051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7" y="810095"/>
            <a:ext cx="9603275" cy="1049235"/>
          </a:xfrm>
        </p:spPr>
        <p:txBody>
          <a:bodyPr/>
          <a:lstStyle/>
          <a:p>
            <a:pPr algn="ctr"/>
            <a:r>
              <a:rPr lang="en-US" dirty="0"/>
              <a:t>1833 b-1 </a:t>
            </a:r>
            <a:r>
              <a:rPr lang="en-US" dirty="0" err="1"/>
              <a:t>pcgs</a:t>
            </a:r>
            <a:r>
              <a:rPr lang="en-US" dirty="0"/>
              <a:t> proof 65 cameo CAC</a:t>
            </a:r>
            <a:br>
              <a:rPr lang="en-US" dirty="0"/>
            </a:br>
            <a:r>
              <a:rPr lang="en-US" dirty="0" err="1"/>
              <a:t>chalkey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9663" y="2125572"/>
            <a:ext cx="2813325" cy="27763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838" y="2125572"/>
            <a:ext cx="2804350" cy="2776307"/>
          </a:xfrm>
          <a:prstGeom prst="rect">
            <a:avLst/>
          </a:prstGeom>
        </p:spPr>
      </p:pic>
    </p:spTree>
    <p:extLst>
      <p:ext uri="{BB962C8B-B14F-4D97-AF65-F5344CB8AC3E}">
        <p14:creationId xmlns:p14="http://schemas.microsoft.com/office/powerpoint/2010/main" val="79173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7" y="810095"/>
            <a:ext cx="9603275" cy="1049235"/>
          </a:xfrm>
        </p:spPr>
        <p:txBody>
          <a:bodyPr/>
          <a:lstStyle/>
          <a:p>
            <a:pPr algn="ctr"/>
            <a:r>
              <a:rPr lang="en-US" dirty="0"/>
              <a:t>1834 b-2 </a:t>
            </a:r>
            <a:r>
              <a:rPr lang="en-US" dirty="0" err="1"/>
              <a:t>pcgs</a:t>
            </a:r>
            <a:r>
              <a:rPr lang="en-US" dirty="0"/>
              <a:t> proof 66+ cameo </a:t>
            </a:r>
            <a:r>
              <a:rPr lang="en-US" dirty="0" err="1"/>
              <a:t>cac</a:t>
            </a:r>
            <a:br>
              <a:rPr lang="en-US" dirty="0"/>
            </a:br>
            <a:r>
              <a:rPr lang="en-US" dirty="0"/>
              <a:t>Newman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392" y="2230448"/>
            <a:ext cx="5871646" cy="2963115"/>
          </a:xfrm>
          <a:prstGeom prst="rect">
            <a:avLst/>
          </a:prstGeom>
        </p:spPr>
      </p:pic>
    </p:spTree>
    <p:extLst>
      <p:ext uri="{BB962C8B-B14F-4D97-AF65-F5344CB8AC3E}">
        <p14:creationId xmlns:p14="http://schemas.microsoft.com/office/powerpoint/2010/main" val="206502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57" y="3139488"/>
            <a:ext cx="5689705" cy="287071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220" y="78904"/>
            <a:ext cx="2789156" cy="274343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4810" y="94969"/>
            <a:ext cx="2756491" cy="2711302"/>
          </a:xfrm>
          <a:prstGeom prst="rect">
            <a:avLst/>
          </a:prstGeom>
        </p:spPr>
      </p:pic>
      <p:sp>
        <p:nvSpPr>
          <p:cNvPr id="6" name="TextBox 5"/>
          <p:cNvSpPr txBox="1"/>
          <p:nvPr/>
        </p:nvSpPr>
        <p:spPr>
          <a:xfrm>
            <a:off x="2056912" y="56042"/>
            <a:ext cx="1449083" cy="1354217"/>
          </a:xfrm>
          <a:prstGeom prst="rect">
            <a:avLst/>
          </a:prstGeom>
          <a:noFill/>
        </p:spPr>
        <p:txBody>
          <a:bodyPr wrap="square" rtlCol="0">
            <a:spAutoFit/>
          </a:bodyPr>
          <a:lstStyle/>
          <a:p>
            <a:endParaRPr lang="en-US" dirty="0"/>
          </a:p>
          <a:p>
            <a:r>
              <a:rPr lang="en-US" sz="3200" dirty="0"/>
              <a:t>1835</a:t>
            </a:r>
          </a:p>
          <a:p>
            <a:r>
              <a:rPr lang="en-US" sz="3200" dirty="0"/>
              <a:t>B-7</a:t>
            </a:r>
          </a:p>
        </p:txBody>
      </p:sp>
      <p:sp>
        <p:nvSpPr>
          <p:cNvPr id="7" name="TextBox 6"/>
          <p:cNvSpPr txBox="1"/>
          <p:nvPr/>
        </p:nvSpPr>
        <p:spPr>
          <a:xfrm>
            <a:off x="2056912" y="1690585"/>
            <a:ext cx="1572162" cy="646331"/>
          </a:xfrm>
          <a:prstGeom prst="rect">
            <a:avLst/>
          </a:prstGeom>
          <a:noFill/>
        </p:spPr>
        <p:txBody>
          <a:bodyPr wrap="none" rtlCol="0">
            <a:spAutoFit/>
          </a:bodyPr>
          <a:lstStyle/>
          <a:p>
            <a:r>
              <a:rPr lang="en-US" dirty="0"/>
              <a:t>NGC Proof 64</a:t>
            </a:r>
          </a:p>
          <a:p>
            <a:r>
              <a:rPr lang="en-US" dirty="0"/>
              <a:t> Gardner</a:t>
            </a:r>
          </a:p>
        </p:txBody>
      </p:sp>
      <p:sp>
        <p:nvSpPr>
          <p:cNvPr id="2" name="TextBox 1"/>
          <p:cNvSpPr txBox="1"/>
          <p:nvPr/>
        </p:nvSpPr>
        <p:spPr>
          <a:xfrm>
            <a:off x="2056912" y="3139488"/>
            <a:ext cx="1615442" cy="923330"/>
          </a:xfrm>
          <a:prstGeom prst="rect">
            <a:avLst/>
          </a:prstGeom>
          <a:noFill/>
        </p:spPr>
        <p:txBody>
          <a:bodyPr wrap="none" rtlCol="0">
            <a:spAutoFit/>
          </a:bodyPr>
          <a:lstStyle/>
          <a:p>
            <a:r>
              <a:rPr lang="en-US" dirty="0"/>
              <a:t>PCGS Proof 66</a:t>
            </a:r>
          </a:p>
          <a:p>
            <a:r>
              <a:rPr lang="en-US" dirty="0"/>
              <a:t>Cameo</a:t>
            </a:r>
          </a:p>
          <a:p>
            <a:r>
              <a:rPr lang="en-US" dirty="0"/>
              <a:t> Garrett</a:t>
            </a:r>
          </a:p>
        </p:txBody>
      </p:sp>
    </p:spTree>
    <p:extLst>
      <p:ext uri="{BB962C8B-B14F-4D97-AF65-F5344CB8AC3E}">
        <p14:creationId xmlns:p14="http://schemas.microsoft.com/office/powerpoint/2010/main" val="202061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7" y="810095"/>
            <a:ext cx="9603275" cy="1049235"/>
          </a:xfrm>
        </p:spPr>
        <p:txBody>
          <a:bodyPr/>
          <a:lstStyle/>
          <a:p>
            <a:pPr algn="ctr"/>
            <a:r>
              <a:rPr lang="en-US" dirty="0"/>
              <a:t>1836 b-2 </a:t>
            </a:r>
            <a:r>
              <a:rPr lang="en-US" dirty="0" err="1"/>
              <a:t>pcgs</a:t>
            </a:r>
            <a:r>
              <a:rPr lang="en-US" dirty="0"/>
              <a:t> proof 66+  </a:t>
            </a:r>
            <a:r>
              <a:rPr lang="en-US" dirty="0" err="1"/>
              <a:t>cac</a:t>
            </a:r>
            <a:br>
              <a:rPr lang="en-US" dirty="0"/>
            </a:br>
            <a:r>
              <a:rPr lang="en-US" dirty="0" err="1"/>
              <a:t>Eliasberg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392" y="2230448"/>
            <a:ext cx="5871646" cy="2963114"/>
          </a:xfrm>
          <a:prstGeom prst="rect">
            <a:avLst/>
          </a:prstGeom>
        </p:spPr>
      </p:pic>
    </p:spTree>
    <p:extLst>
      <p:ext uri="{BB962C8B-B14F-4D97-AF65-F5344CB8AC3E}">
        <p14:creationId xmlns:p14="http://schemas.microsoft.com/office/powerpoint/2010/main" val="106365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3150" y="192060"/>
            <a:ext cx="1267193" cy="584775"/>
          </a:xfrm>
          <a:prstGeom prst="rect">
            <a:avLst/>
          </a:prstGeom>
          <a:noFill/>
        </p:spPr>
        <p:txBody>
          <a:bodyPr wrap="square" rtlCol="0">
            <a:spAutoFit/>
          </a:bodyPr>
          <a:lstStyle/>
          <a:p>
            <a:r>
              <a:rPr lang="en-US" sz="3200" dirty="0"/>
              <a:t>1838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709" y="227755"/>
            <a:ext cx="2743935" cy="27033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22" y="3158115"/>
            <a:ext cx="5446722" cy="272336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4921" y="224092"/>
            <a:ext cx="2702787" cy="2702787"/>
          </a:xfrm>
          <a:prstGeom prst="rect">
            <a:avLst/>
          </a:prstGeom>
        </p:spPr>
      </p:pic>
      <p:sp>
        <p:nvSpPr>
          <p:cNvPr id="7" name="TextBox 6"/>
          <p:cNvSpPr txBox="1"/>
          <p:nvPr/>
        </p:nvSpPr>
        <p:spPr>
          <a:xfrm>
            <a:off x="2233150" y="1680948"/>
            <a:ext cx="1668342" cy="923330"/>
          </a:xfrm>
          <a:prstGeom prst="rect">
            <a:avLst/>
          </a:prstGeom>
          <a:noFill/>
        </p:spPr>
        <p:txBody>
          <a:bodyPr wrap="none" rtlCol="0">
            <a:spAutoFit/>
          </a:bodyPr>
          <a:lstStyle/>
          <a:p>
            <a:r>
              <a:rPr lang="en-US" dirty="0"/>
              <a:t>NGC Proof 68*</a:t>
            </a:r>
          </a:p>
          <a:p>
            <a:r>
              <a:rPr lang="en-US" dirty="0"/>
              <a:t>Cameo B-1</a:t>
            </a:r>
          </a:p>
          <a:p>
            <a:r>
              <a:rPr lang="en-US" dirty="0" err="1"/>
              <a:t>Norweb</a:t>
            </a:r>
            <a:endParaRPr lang="en-US" dirty="0"/>
          </a:p>
        </p:txBody>
      </p:sp>
      <p:sp>
        <p:nvSpPr>
          <p:cNvPr id="8" name="TextBox 7"/>
          <p:cNvSpPr txBox="1"/>
          <p:nvPr/>
        </p:nvSpPr>
        <p:spPr>
          <a:xfrm>
            <a:off x="2401849" y="3873465"/>
            <a:ext cx="1615442" cy="646331"/>
          </a:xfrm>
          <a:prstGeom prst="rect">
            <a:avLst/>
          </a:prstGeom>
          <a:noFill/>
        </p:spPr>
        <p:txBody>
          <a:bodyPr wrap="none" rtlCol="0">
            <a:spAutoFit/>
          </a:bodyPr>
          <a:lstStyle/>
          <a:p>
            <a:r>
              <a:rPr lang="en-US" dirty="0"/>
              <a:t>PCGS Proof 66</a:t>
            </a:r>
          </a:p>
          <a:p>
            <a:r>
              <a:rPr lang="en-US" dirty="0"/>
              <a:t>B-1 Pittman</a:t>
            </a:r>
          </a:p>
        </p:txBody>
      </p:sp>
    </p:spTree>
    <p:extLst>
      <p:ext uri="{BB962C8B-B14F-4D97-AF65-F5344CB8AC3E}">
        <p14:creationId xmlns:p14="http://schemas.microsoft.com/office/powerpoint/2010/main" val="195265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coins</a:t>
            </a:r>
          </a:p>
        </p:txBody>
      </p:sp>
      <p:sp>
        <p:nvSpPr>
          <p:cNvPr id="3" name="Content Placeholder 2"/>
          <p:cNvSpPr>
            <a:spLocks noGrp="1"/>
          </p:cNvSpPr>
          <p:nvPr>
            <p:ph idx="1"/>
          </p:nvPr>
        </p:nvSpPr>
        <p:spPr/>
        <p:txBody>
          <a:bodyPr>
            <a:noAutofit/>
          </a:bodyPr>
          <a:lstStyle/>
          <a:p>
            <a:r>
              <a:rPr lang="en-US" sz="2800" dirty="0">
                <a:solidFill>
                  <a:schemeClr val="accent1"/>
                </a:solidFill>
              </a:rPr>
              <a:t>Specially made coins for dignitaries, presentation and collectors. </a:t>
            </a:r>
          </a:p>
          <a:p>
            <a:r>
              <a:rPr lang="en-US" sz="2800" dirty="0">
                <a:solidFill>
                  <a:schemeClr val="accent1"/>
                </a:solidFill>
              </a:rPr>
              <a:t>Struck on specially prepared planchets specially prepared dies</a:t>
            </a:r>
          </a:p>
          <a:p>
            <a:r>
              <a:rPr lang="en-US" sz="2800" dirty="0">
                <a:solidFill>
                  <a:schemeClr val="accent1"/>
                </a:solidFill>
              </a:rPr>
              <a:t>Method of manufacture, not a grade. </a:t>
            </a:r>
          </a:p>
          <a:p>
            <a:r>
              <a:rPr lang="en-US" sz="2800" dirty="0">
                <a:solidFill>
                  <a:schemeClr val="accent1"/>
                </a:solidFill>
              </a:rPr>
              <a:t>Carefully struck twice or occasionally three or more times</a:t>
            </a:r>
          </a:p>
          <a:p>
            <a:r>
              <a:rPr lang="en-US" sz="2800" dirty="0">
                <a:solidFill>
                  <a:schemeClr val="accent1"/>
                </a:solidFill>
              </a:rPr>
              <a:t>Early Proofs may show weakness in detail </a:t>
            </a:r>
          </a:p>
        </p:txBody>
      </p:sp>
    </p:spTree>
    <p:extLst>
      <p:ext uri="{BB962C8B-B14F-4D97-AF65-F5344CB8AC3E}">
        <p14:creationId xmlns:p14="http://schemas.microsoft.com/office/powerpoint/2010/main" val="95837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ADADAD"/>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2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ADADAD"/>
                                      </p:to>
                                    </p:animClr>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20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to</a:t>
            </a:r>
          </a:p>
        </p:txBody>
      </p:sp>
      <p:sp>
        <p:nvSpPr>
          <p:cNvPr id="3" name="Content Placeholder 2"/>
          <p:cNvSpPr>
            <a:spLocks noGrp="1"/>
          </p:cNvSpPr>
          <p:nvPr>
            <p:ph idx="1"/>
          </p:nvPr>
        </p:nvSpPr>
        <p:spPr/>
        <p:txBody>
          <a:bodyPr/>
          <a:lstStyle/>
          <a:p>
            <a:r>
              <a:rPr lang="en-US" dirty="0"/>
              <a:t>John </a:t>
            </a:r>
            <a:r>
              <a:rPr lang="en-US" dirty="0" err="1"/>
              <a:t>Dannreuther</a:t>
            </a:r>
            <a:r>
              <a:rPr lang="en-US" dirty="0"/>
              <a:t> for definitions in this presentation</a:t>
            </a:r>
          </a:p>
          <a:p>
            <a:r>
              <a:rPr lang="en-US" dirty="0"/>
              <a:t>David W. Lange articles on ”</a:t>
            </a:r>
            <a:r>
              <a:rPr lang="en-US" dirty="0" err="1"/>
              <a:t>Distinuishing</a:t>
            </a:r>
            <a:r>
              <a:rPr lang="en-US" dirty="0"/>
              <a:t> Early Proofs” in the Numismatist</a:t>
            </a:r>
          </a:p>
          <a:p>
            <a:r>
              <a:rPr lang="en-US" dirty="0"/>
              <a:t>Greg Reynolds “Turtle Rock Collection” article in </a:t>
            </a:r>
            <a:r>
              <a:rPr lang="en-US" dirty="0" err="1"/>
              <a:t>coinlink.com</a:t>
            </a:r>
            <a:endParaRPr lang="en-US" dirty="0"/>
          </a:p>
          <a:p>
            <a:r>
              <a:rPr lang="en-US" dirty="0"/>
              <a:t>Jeff Garrett “When Proofs Were New” in </a:t>
            </a:r>
            <a:r>
              <a:rPr lang="en-US" dirty="0" err="1"/>
              <a:t>CoinWeek.com</a:t>
            </a:r>
            <a:endParaRPr lang="en-US" dirty="0"/>
          </a:p>
          <a:p>
            <a:r>
              <a:rPr lang="en-US" dirty="0"/>
              <a:t>PCGS </a:t>
            </a:r>
            <a:r>
              <a:rPr lang="en-US" dirty="0" err="1"/>
              <a:t>CoinFacts</a:t>
            </a:r>
            <a:r>
              <a:rPr lang="en-US" dirty="0"/>
              <a:t> for images and population report</a:t>
            </a:r>
          </a:p>
          <a:p>
            <a:r>
              <a:rPr lang="en-US" dirty="0"/>
              <a:t>My wife Susie for her unlimited patience</a:t>
            </a:r>
          </a:p>
          <a:p>
            <a:r>
              <a:rPr lang="en-US" dirty="0"/>
              <a:t>Great friend Chris </a:t>
            </a:r>
            <a:r>
              <a:rPr lang="en-US" dirty="0" err="1"/>
              <a:t>Leumas</a:t>
            </a:r>
            <a:r>
              <a:rPr lang="en-US" dirty="0"/>
              <a:t> for teaching me PowerPoint</a:t>
            </a:r>
          </a:p>
          <a:p>
            <a:endParaRPr lang="en-US" dirty="0"/>
          </a:p>
        </p:txBody>
      </p:sp>
    </p:spTree>
    <p:extLst>
      <p:ext uri="{BB962C8B-B14F-4D97-AF65-F5344CB8AC3E}">
        <p14:creationId xmlns:p14="http://schemas.microsoft.com/office/powerpoint/2010/main" val="140352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r>
              <a:rPr lang="en-US" dirty="0"/>
              <a:t>Heritage Auctions Auction Archives and Photographs</a:t>
            </a:r>
          </a:p>
          <a:p>
            <a:r>
              <a:rPr lang="en-US" dirty="0"/>
              <a:t>Rick Montgomery’s Proof Criteria</a:t>
            </a:r>
          </a:p>
          <a:p>
            <a:r>
              <a:rPr lang="en-US" dirty="0"/>
              <a:t>Walter Breen’s “Encyclopedia of United States and Colonial Proof Coins 1722-1989”</a:t>
            </a:r>
          </a:p>
          <a:p>
            <a:endParaRPr lang="en-US" dirty="0"/>
          </a:p>
        </p:txBody>
      </p:sp>
    </p:spTree>
    <p:extLst>
      <p:ext uri="{BB962C8B-B14F-4D97-AF65-F5344CB8AC3E}">
        <p14:creationId xmlns:p14="http://schemas.microsoft.com/office/powerpoint/2010/main" val="17212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953" y="1973799"/>
            <a:ext cx="6608618" cy="3304309"/>
          </a:xfrm>
          <a:prstGeom prst="rect">
            <a:avLst/>
          </a:prstGeom>
        </p:spPr>
      </p:pic>
    </p:spTree>
    <p:extLst>
      <p:ext uri="{BB962C8B-B14F-4D97-AF65-F5344CB8AC3E}">
        <p14:creationId xmlns:p14="http://schemas.microsoft.com/office/powerpoint/2010/main" val="201759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5171" y="348343"/>
            <a:ext cx="248786" cy="646331"/>
          </a:xfrm>
          <a:prstGeom prst="rect">
            <a:avLst/>
          </a:prstGeom>
          <a:noFill/>
        </p:spPr>
        <p:txBody>
          <a:bodyPr wrap="none" rtlCol="0">
            <a:spAutoFit/>
          </a:bodyPr>
          <a:lstStyle/>
          <a:p>
            <a:r>
              <a:rPr lang="en-US" dirty="0"/>
              <a:t> </a:t>
            </a:r>
          </a:p>
          <a:p>
            <a:endParaRPr lang="en-US" dirty="0"/>
          </a:p>
        </p:txBody>
      </p:sp>
      <p:sp>
        <p:nvSpPr>
          <p:cNvPr id="6" name="TextBox 5"/>
          <p:cNvSpPr txBox="1"/>
          <p:nvPr/>
        </p:nvSpPr>
        <p:spPr>
          <a:xfrm>
            <a:off x="4910102" y="479809"/>
            <a:ext cx="1499128" cy="523220"/>
          </a:xfrm>
          <a:prstGeom prst="rect">
            <a:avLst/>
          </a:prstGeom>
          <a:noFill/>
        </p:spPr>
        <p:txBody>
          <a:bodyPr wrap="none" rtlCol="0">
            <a:spAutoFit/>
          </a:bodyPr>
          <a:lstStyle/>
          <a:p>
            <a:r>
              <a:rPr lang="en-US" sz="2800" dirty="0"/>
              <a:t>1821 B-6</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914" y="1220967"/>
            <a:ext cx="4386666" cy="4386666"/>
          </a:xfrm>
          <a:prstGeom prst="rect">
            <a:avLst/>
          </a:prstGeom>
        </p:spPr>
      </p:pic>
      <p:pic>
        <p:nvPicPr>
          <p:cNvPr id="10" name="Picture 9"/>
          <p:cNvPicPr>
            <a:picLocks noChangeAspect="1"/>
          </p:cNvPicPr>
          <p:nvPr/>
        </p:nvPicPr>
        <p:blipFill>
          <a:blip r:embed="rId3"/>
          <a:srcRect/>
          <a:stretch/>
        </p:blipFill>
        <p:spPr>
          <a:xfrm>
            <a:off x="1145041" y="1237029"/>
            <a:ext cx="4283302" cy="4251177"/>
          </a:xfrm>
          <a:prstGeom prst="rect">
            <a:avLst/>
          </a:prstGeom>
        </p:spPr>
      </p:pic>
    </p:spTree>
    <p:extLst>
      <p:ext uri="{BB962C8B-B14F-4D97-AF65-F5344CB8AC3E}">
        <p14:creationId xmlns:p14="http://schemas.microsoft.com/office/powerpoint/2010/main" val="151615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Proof</a:t>
            </a:r>
            <a:br>
              <a:rPr lang="en-US" dirty="0"/>
            </a:b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1827 B-1</a:t>
            </a:r>
          </a:p>
          <a:p>
            <a:pPr marL="0" marR="0" lvl="0" indent="0" defTabSz="914400" eaLnBrk="1" fontAlgn="auto" latinLnBrk="0" hangingPunct="1">
              <a:lnSpc>
                <a:spcPct val="100000"/>
              </a:lnSpc>
              <a:spcBef>
                <a:spcPts val="0"/>
              </a:spcBef>
              <a:spcAft>
                <a:spcPts val="0"/>
              </a:spcAft>
              <a:buClrTx/>
              <a:buSzTx/>
              <a:buFontTx/>
              <a:buNone/>
              <a:tabLst/>
              <a:defRPr/>
            </a:pPr>
            <a:r>
              <a:rPr lang="en-US" dirty="0"/>
              <a:t>PCGS Proof 64</a:t>
            </a:r>
          </a:p>
          <a:p>
            <a:pPr marL="0" marR="0" lvl="0" indent="0" defTabSz="914400" eaLnBrk="1" fontAlgn="auto" latinLnBrk="0" hangingPunct="1">
              <a:lnSpc>
                <a:spcPct val="100000"/>
              </a:lnSpc>
              <a:spcBef>
                <a:spcPts val="0"/>
              </a:spcBef>
              <a:spcAft>
                <a:spcPts val="0"/>
              </a:spcAft>
              <a:buClrTx/>
              <a:buSzTx/>
              <a:buFontTx/>
              <a:buNone/>
              <a:tabLst/>
              <a:defRPr/>
            </a:pPr>
            <a:r>
              <a:rPr lang="en-US" dirty="0" err="1"/>
              <a:t>Parmelee</a:t>
            </a:r>
            <a:r>
              <a:rPr lang="en-US" dirty="0"/>
              <a:t>/</a:t>
            </a:r>
          </a:p>
          <a:p>
            <a:pPr marL="0" marR="0" lvl="0" indent="0" defTabSz="914400" eaLnBrk="1" fontAlgn="auto" latinLnBrk="0" hangingPunct="1">
              <a:lnSpc>
                <a:spcPct val="100000"/>
              </a:lnSpc>
              <a:spcBef>
                <a:spcPts val="0"/>
              </a:spcBef>
              <a:spcAft>
                <a:spcPts val="0"/>
              </a:spcAft>
              <a:buClrTx/>
              <a:buSzTx/>
              <a:buFontTx/>
              <a:buNone/>
              <a:tabLst/>
              <a:defRPr/>
            </a:pPr>
            <a:r>
              <a:rPr lang="en-US" dirty="0"/>
              <a:t>James A. Stack</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691" y="2015732"/>
            <a:ext cx="6328767" cy="3193150"/>
          </a:xfrm>
          <a:prstGeom prst="rect">
            <a:avLst/>
          </a:prstGeom>
        </p:spPr>
      </p:pic>
    </p:spTree>
    <p:extLst>
      <p:ext uri="{BB962C8B-B14F-4D97-AF65-F5344CB8AC3E}">
        <p14:creationId xmlns:p14="http://schemas.microsoft.com/office/powerpoint/2010/main" val="201741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One-sided proofs</a:t>
            </a:r>
          </a:p>
        </p:txBody>
      </p:sp>
      <p:sp>
        <p:nvSpPr>
          <p:cNvPr id="3" name="Content Placeholder 2"/>
          <p:cNvSpPr>
            <a:spLocks noGrp="1"/>
          </p:cNvSpPr>
          <p:nvPr>
            <p:ph idx="1"/>
          </p:nvPr>
        </p:nvSpPr>
        <p:spPr/>
        <p:txBody>
          <a:bodyPr/>
          <a:lstStyle/>
          <a:p>
            <a:r>
              <a:rPr lang="en-US" dirty="0">
                <a:solidFill>
                  <a:schemeClr val="accent1"/>
                </a:solidFill>
              </a:rPr>
              <a:t>Struck with only the obverse die polished to Proof quality. </a:t>
            </a:r>
          </a:p>
          <a:p>
            <a:r>
              <a:rPr lang="en-US" dirty="0">
                <a:solidFill>
                  <a:schemeClr val="accent1"/>
                </a:solidFill>
              </a:rPr>
              <a:t>And only the obverse </a:t>
            </a:r>
            <a:r>
              <a:rPr lang="en-US" dirty="0" err="1">
                <a:solidFill>
                  <a:schemeClr val="accent1"/>
                </a:solidFill>
              </a:rPr>
              <a:t>planchet</a:t>
            </a:r>
            <a:r>
              <a:rPr lang="en-US" dirty="0">
                <a:solidFill>
                  <a:schemeClr val="accent1"/>
                </a:solidFill>
              </a:rPr>
              <a:t> is fully polished.</a:t>
            </a:r>
          </a:p>
        </p:txBody>
      </p:sp>
    </p:spTree>
    <p:extLst>
      <p:ext uri="{BB962C8B-B14F-4D97-AF65-F5344CB8AC3E}">
        <p14:creationId xmlns:p14="http://schemas.microsoft.com/office/powerpoint/2010/main" val="3664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sided proof</a:t>
            </a:r>
          </a:p>
        </p:txBody>
      </p:sp>
      <p:sp>
        <p:nvSpPr>
          <p:cNvPr id="3" name="Content Placeholder 2"/>
          <p:cNvSpPr>
            <a:spLocks noGrp="1"/>
          </p:cNvSpPr>
          <p:nvPr>
            <p:ph idx="1"/>
          </p:nvPr>
        </p:nvSpPr>
        <p:spPr>
          <a:xfrm>
            <a:off x="1451580" y="2015733"/>
            <a:ext cx="2016015" cy="911536"/>
          </a:xfrm>
        </p:spPr>
        <p:txBody>
          <a:bodyPr>
            <a:normAutofit/>
          </a:bodyPr>
          <a:lstStyle/>
          <a:p>
            <a:r>
              <a:rPr lang="en-US" sz="3200" dirty="0">
                <a:solidFill>
                  <a:schemeClr val="accent1"/>
                </a:solidFill>
              </a:rPr>
              <a:t>1820 B-2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779" y="2057401"/>
            <a:ext cx="3049979" cy="304997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284" y="2057401"/>
            <a:ext cx="3049979" cy="304997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10" y="3093522"/>
            <a:ext cx="3168655" cy="1942199"/>
          </a:xfrm>
          <a:prstGeom prst="rect">
            <a:avLst/>
          </a:prstGeom>
        </p:spPr>
      </p:pic>
    </p:spTree>
    <p:extLst>
      <p:ext uri="{BB962C8B-B14F-4D97-AF65-F5344CB8AC3E}">
        <p14:creationId xmlns:p14="http://schemas.microsoft.com/office/powerpoint/2010/main" val="177914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specimens</a:t>
            </a:r>
          </a:p>
        </p:txBody>
      </p:sp>
      <p:sp>
        <p:nvSpPr>
          <p:cNvPr id="3" name="Content Placeholder 2"/>
          <p:cNvSpPr>
            <a:spLocks noGrp="1"/>
          </p:cNvSpPr>
          <p:nvPr>
            <p:ph idx="1"/>
          </p:nvPr>
        </p:nvSpPr>
        <p:spPr>
          <a:xfrm>
            <a:off x="1451579" y="2127244"/>
            <a:ext cx="9603275" cy="3450613"/>
          </a:xfrm>
        </p:spPr>
        <p:txBody>
          <a:bodyPr>
            <a:normAutofit/>
          </a:bodyPr>
          <a:lstStyle/>
          <a:p>
            <a:pPr>
              <a:lnSpc>
                <a:spcPct val="100000"/>
              </a:lnSpc>
              <a:spcBef>
                <a:spcPts val="0"/>
              </a:spcBef>
              <a:buClrTx/>
              <a:buSzTx/>
              <a:buFont typeface="Arial" charset="0"/>
              <a:buChar char="•"/>
              <a:defRPr/>
            </a:pPr>
            <a:r>
              <a:rPr lang="en-US" sz="3200" dirty="0">
                <a:solidFill>
                  <a:schemeClr val="accent1"/>
                </a:solidFill>
              </a:rPr>
              <a:t>Used for coins dated from 1792-1817</a:t>
            </a:r>
          </a:p>
          <a:p>
            <a:pPr>
              <a:lnSpc>
                <a:spcPct val="100000"/>
              </a:lnSpc>
              <a:spcBef>
                <a:spcPts val="0"/>
              </a:spcBef>
              <a:buClrTx/>
              <a:buSzTx/>
              <a:buFont typeface="Arial" charset="0"/>
              <a:buChar char="•"/>
              <a:defRPr/>
            </a:pPr>
            <a:r>
              <a:rPr lang="en-US" sz="3200" dirty="0">
                <a:solidFill>
                  <a:schemeClr val="accent1"/>
                </a:solidFill>
              </a:rPr>
              <a:t>Share many characteristics of the later Proof coinage.  </a:t>
            </a:r>
          </a:p>
          <a:p>
            <a:pPr>
              <a:lnSpc>
                <a:spcPct val="100000"/>
              </a:lnSpc>
              <a:spcBef>
                <a:spcPts val="0"/>
              </a:spcBef>
              <a:buClrTx/>
              <a:buSzTx/>
              <a:buFont typeface="Arial" charset="0"/>
              <a:buChar char="•"/>
              <a:defRPr/>
            </a:pPr>
            <a:r>
              <a:rPr lang="en-US" sz="3200" dirty="0">
                <a:solidFill>
                  <a:schemeClr val="accent1"/>
                </a:solidFill>
              </a:rPr>
              <a:t>Appear to have been specially made</a:t>
            </a:r>
            <a:r>
              <a:rPr lang="is-IS" sz="3200" dirty="0">
                <a:solidFill>
                  <a:schemeClr val="accent1"/>
                </a:solidFill>
              </a:rPr>
              <a:t>…</a:t>
            </a:r>
            <a:endParaRPr lang="en-US" sz="3200" dirty="0">
              <a:solidFill>
                <a:schemeClr val="accent1"/>
              </a:solidFill>
            </a:endParaRPr>
          </a:p>
          <a:p>
            <a:pPr>
              <a:lnSpc>
                <a:spcPct val="100000"/>
              </a:lnSpc>
              <a:spcBef>
                <a:spcPts val="0"/>
              </a:spcBef>
              <a:buClrTx/>
              <a:buSzTx/>
              <a:buFont typeface="Arial" charset="0"/>
              <a:buChar char="•"/>
              <a:defRPr/>
            </a:pPr>
            <a:r>
              <a:rPr lang="en-US" sz="3200" dirty="0">
                <a:solidFill>
                  <a:schemeClr val="accent1"/>
                </a:solidFill>
              </a:rPr>
              <a:t> </a:t>
            </a:r>
            <a:r>
              <a:rPr lang="is-IS" sz="3200" dirty="0">
                <a:solidFill>
                  <a:schemeClr val="accent1"/>
                </a:solidFill>
              </a:rPr>
              <a:t>…</a:t>
            </a:r>
            <a:r>
              <a:rPr lang="en-US" sz="3200" dirty="0">
                <a:solidFill>
                  <a:schemeClr val="accent1"/>
                </a:solidFill>
              </a:rPr>
              <a:t>but lack the qualities to be clearly designated as a Proof.   </a:t>
            </a:r>
          </a:p>
        </p:txBody>
      </p:sp>
    </p:spTree>
    <p:extLst>
      <p:ext uri="{BB962C8B-B14F-4D97-AF65-F5344CB8AC3E}">
        <p14:creationId xmlns:p14="http://schemas.microsoft.com/office/powerpoint/2010/main" val="78757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2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ADADAD"/>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2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80" y="804519"/>
            <a:ext cx="3565746" cy="1049235"/>
          </a:xfrm>
        </p:spPr>
        <p:txBody>
          <a:bodyPr/>
          <a:lstStyle/>
          <a:p>
            <a:r>
              <a:rPr lang="en-US" dirty="0"/>
              <a:t>specimen</a:t>
            </a:r>
          </a:p>
        </p:txBody>
      </p:sp>
      <p:sp>
        <p:nvSpPr>
          <p:cNvPr id="3" name="Content Placeholder 2"/>
          <p:cNvSpPr>
            <a:spLocks noGrp="1"/>
          </p:cNvSpPr>
          <p:nvPr>
            <p:ph idx="1"/>
          </p:nvPr>
        </p:nvSpPr>
        <p:spPr>
          <a:xfrm>
            <a:off x="1451579" y="2015732"/>
            <a:ext cx="3441055" cy="3450613"/>
          </a:xfrm>
        </p:spPr>
        <p:txBody>
          <a:bodyPr>
            <a:normAutofit/>
          </a:bodyPr>
          <a:lstStyle/>
          <a:p>
            <a:r>
              <a:rPr lang="en-US" dirty="0">
                <a:solidFill>
                  <a:schemeClr val="accent1"/>
                </a:solidFill>
              </a:rPr>
              <a:t>The Specimen 66 1794 Silver Dollar is a good example of a $10,000,000 Specimen.  </a:t>
            </a:r>
          </a:p>
          <a:p>
            <a:r>
              <a:rPr lang="en-US" dirty="0">
                <a:solidFill>
                  <a:schemeClr val="accent1"/>
                </a:solidFill>
              </a:rPr>
              <a:t>At the present time no Draped Bust or Capped Bust Quarters have been called Specimen at either PCGS or NGC.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0762" y="2060369"/>
            <a:ext cx="6881289" cy="3475051"/>
          </a:xfrm>
          <a:prstGeom prst="rect">
            <a:avLst/>
          </a:prstGeom>
        </p:spPr>
      </p:pic>
    </p:spTree>
    <p:extLst>
      <p:ext uri="{BB962C8B-B14F-4D97-AF65-F5344CB8AC3E}">
        <p14:creationId xmlns:p14="http://schemas.microsoft.com/office/powerpoint/2010/main" val="124493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ADADAD"/>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2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ADADA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151" y="252977"/>
            <a:ext cx="9603275" cy="1049235"/>
          </a:xfrm>
        </p:spPr>
        <p:txBody>
          <a:bodyPr/>
          <a:lstStyle/>
          <a:p>
            <a:r>
              <a:rPr lang="en-US" dirty="0"/>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1964" y="1853754"/>
            <a:ext cx="6896876" cy="3449638"/>
          </a:xfrm>
        </p:spPr>
      </p:pic>
      <p:sp>
        <p:nvSpPr>
          <p:cNvPr id="5" name="TextBox 4"/>
          <p:cNvSpPr txBox="1"/>
          <p:nvPr/>
        </p:nvSpPr>
        <p:spPr>
          <a:xfrm>
            <a:off x="267639" y="1853754"/>
            <a:ext cx="3220753" cy="1077218"/>
          </a:xfrm>
          <a:prstGeom prst="rect">
            <a:avLst/>
          </a:prstGeom>
          <a:noFill/>
        </p:spPr>
        <p:txBody>
          <a:bodyPr wrap="none" rtlCol="0">
            <a:spAutoFit/>
          </a:bodyPr>
          <a:lstStyle/>
          <a:p>
            <a:r>
              <a:rPr lang="en-US" sz="3200" dirty="0"/>
              <a:t>1796 Specimen 63</a:t>
            </a:r>
          </a:p>
          <a:p>
            <a:r>
              <a:rPr lang="en-US" sz="3200" dirty="0"/>
              <a:t>O-101 R-8</a:t>
            </a:r>
          </a:p>
        </p:txBody>
      </p:sp>
    </p:spTree>
    <p:extLst>
      <p:ext uri="{BB962C8B-B14F-4D97-AF65-F5344CB8AC3E}">
        <p14:creationId xmlns:p14="http://schemas.microsoft.com/office/powerpoint/2010/main" val="15942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3203</TotalTime>
  <Words>931</Words>
  <Application>Microsoft Macintosh PowerPoint</Application>
  <PresentationFormat>Widescreen</PresentationFormat>
  <Paragraphs>138</Paragraphs>
  <Slides>33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Gill Sans MT</vt:lpstr>
      <vt:lpstr>Gallery</vt:lpstr>
      <vt:lpstr>Proof Capped Bust Quarters</vt:lpstr>
      <vt:lpstr>  Is the coin we are studying ?    </vt:lpstr>
      <vt:lpstr>Proof coins</vt:lpstr>
      <vt:lpstr>A Proof </vt:lpstr>
      <vt:lpstr>One-sided proofs</vt:lpstr>
      <vt:lpstr>One sided proof</vt:lpstr>
      <vt:lpstr>specimens</vt:lpstr>
      <vt:lpstr>specimen</vt:lpstr>
      <vt:lpstr>                                                   </vt:lpstr>
      <vt:lpstr>Proof-like</vt:lpstr>
      <vt:lpstr>Proof-like</vt:lpstr>
      <vt:lpstr>Walter Breen</vt:lpstr>
      <vt:lpstr>Michael hodder</vt:lpstr>
      <vt:lpstr>“distinguishing early proofs”      David lange</vt:lpstr>
      <vt:lpstr>Greg Reynolds</vt:lpstr>
      <vt:lpstr>….Greg Reynolds</vt:lpstr>
      <vt:lpstr>Rick montgomery</vt:lpstr>
      <vt:lpstr>Jeff Garrett</vt:lpstr>
      <vt:lpstr>1818 B-8 NGC PROOF 67 cac cleneay, green, newman</vt:lpstr>
      <vt:lpstr>PowerPoint Presentation</vt:lpstr>
      <vt:lpstr>PowerPoint Presentation</vt:lpstr>
      <vt:lpstr>PowerPoint Presentation</vt:lpstr>
      <vt:lpstr>PowerPoint Presentation</vt:lpstr>
      <vt:lpstr>PowerPoint Presentation</vt:lpstr>
      <vt:lpstr>1833 b-1 pcgs proof 65 cameo CAC chalkey</vt:lpstr>
      <vt:lpstr>1834 b-2 pcgs proof 66+ cameo cac Newman</vt:lpstr>
      <vt:lpstr>PowerPoint Presentation</vt:lpstr>
      <vt:lpstr>1836 b-2 pcgs proof 66+  cac Eliasberg</vt:lpstr>
      <vt:lpstr>PowerPoint Presentation</vt:lpstr>
      <vt:lpstr>Thanks to</vt:lpstr>
      <vt:lpstr>                                                      </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Proof Capped Bust Quarters</dc:title>
  <dc:creator>Joseph Lamonte</dc:creator>
  <cp:lastModifiedBy>Joseph Lamonte</cp:lastModifiedBy>
  <cp:revision>92</cp:revision>
  <cp:lastPrinted>2019-08-02T16:34:36Z</cp:lastPrinted>
  <dcterms:created xsi:type="dcterms:W3CDTF">2019-07-30T16:22:44Z</dcterms:created>
  <dcterms:modified xsi:type="dcterms:W3CDTF">2019-08-28T16:43:15Z</dcterms:modified>
</cp:coreProperties>
</file>